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383" r:id="rId2"/>
    <p:sldId id="402" r:id="rId3"/>
    <p:sldId id="451" r:id="rId4"/>
    <p:sldId id="573" r:id="rId5"/>
    <p:sldId id="576" r:id="rId6"/>
    <p:sldId id="572" r:id="rId7"/>
    <p:sldId id="577" r:id="rId8"/>
    <p:sldId id="578" r:id="rId9"/>
    <p:sldId id="407" r:id="rId10"/>
    <p:sldId id="547" r:id="rId11"/>
    <p:sldId id="579" r:id="rId12"/>
    <p:sldId id="580" r:id="rId13"/>
    <p:sldId id="571" r:id="rId14"/>
    <p:sldId id="548" r:id="rId15"/>
    <p:sldId id="550" r:id="rId16"/>
    <p:sldId id="549" r:id="rId17"/>
    <p:sldId id="567" r:id="rId18"/>
    <p:sldId id="411" r:id="rId19"/>
    <p:sldId id="581" r:id="rId20"/>
    <p:sldId id="582" r:id="rId21"/>
    <p:sldId id="551" r:id="rId22"/>
    <p:sldId id="587" r:id="rId23"/>
    <p:sldId id="584" r:id="rId24"/>
    <p:sldId id="585" r:id="rId25"/>
    <p:sldId id="586" r:id="rId26"/>
    <p:sldId id="552" r:id="rId27"/>
    <p:sldId id="588" r:id="rId28"/>
    <p:sldId id="589" r:id="rId29"/>
    <p:sldId id="594" r:id="rId30"/>
    <p:sldId id="590" r:id="rId31"/>
    <p:sldId id="591" r:id="rId32"/>
    <p:sldId id="592" r:id="rId33"/>
    <p:sldId id="553" r:id="rId34"/>
    <p:sldId id="554" r:id="rId35"/>
    <p:sldId id="593" r:id="rId36"/>
    <p:sldId id="597" r:id="rId37"/>
    <p:sldId id="596" r:id="rId38"/>
    <p:sldId id="595" r:id="rId39"/>
    <p:sldId id="555" r:id="rId40"/>
    <p:sldId id="598" r:id="rId41"/>
    <p:sldId id="556" r:id="rId42"/>
    <p:sldId id="557" r:id="rId43"/>
    <p:sldId id="599" r:id="rId44"/>
    <p:sldId id="568" r:id="rId45"/>
    <p:sldId id="600" r:id="rId46"/>
    <p:sldId id="601" r:id="rId47"/>
    <p:sldId id="569" r:id="rId48"/>
    <p:sldId id="558" r:id="rId49"/>
    <p:sldId id="602" r:id="rId50"/>
    <p:sldId id="559" r:id="rId51"/>
    <p:sldId id="561" r:id="rId52"/>
    <p:sldId id="563" r:id="rId53"/>
    <p:sldId id="562" r:id="rId54"/>
    <p:sldId id="603" r:id="rId55"/>
    <p:sldId id="564" r:id="rId56"/>
    <p:sldId id="605" r:id="rId57"/>
    <p:sldId id="604" r:id="rId58"/>
    <p:sldId id="565" r:id="rId59"/>
    <p:sldId id="570" r:id="rId60"/>
    <p:sldId id="606" r:id="rId61"/>
    <p:sldId id="566" r:id="rId62"/>
    <p:sldId id="607" r:id="rId63"/>
    <p:sldId id="608" r:id="rId64"/>
    <p:sldId id="40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FEF8"/>
    <a:srgbClr val="B889DB"/>
    <a:srgbClr val="9E5ECE"/>
    <a:srgbClr val="344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92" d="100"/>
          <a:sy n="92" d="100"/>
        </p:scale>
        <p:origin x="648" y="90"/>
      </p:cViewPr>
      <p:guideLst/>
    </p:cSldViewPr>
  </p:slideViewPr>
  <p:notesTextViewPr>
    <p:cViewPr>
      <p:scale>
        <a:sx n="1" d="1"/>
        <a:sy n="1" d="1"/>
      </p:scale>
      <p:origin x="0" y="0"/>
    </p:cViewPr>
  </p:notesTextViewPr>
  <p:sorterViewPr>
    <p:cViewPr>
      <p:scale>
        <a:sx n="90" d="100"/>
        <a:sy n="90" d="100"/>
      </p:scale>
      <p:origin x="0" y="-75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0" name="Rectangle 9"/>
          <p:cNvSpPr/>
          <p:nvPr/>
        </p:nvSpPr>
        <p:spPr>
          <a:xfrm>
            <a:off x="491066" y="184639"/>
            <a:ext cx="8195733"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rgbClr val="34FEF8"/>
                </a:solidFill>
                <a:effectLst>
                  <a:outerShdw blurRad="12700" dist="38100" dir="2700000" algn="tl" rotWithShape="0">
                    <a:schemeClr val="bg1"/>
                  </a:outerShdw>
                </a:effectLst>
              </a:rPr>
              <a:t>A Call to Servanthood</a:t>
            </a:r>
            <a:endParaRPr lang="en-US" sz="7000" b="1" cap="none" spc="0" dirty="0">
              <a:ln w="19050">
                <a:solidFill>
                  <a:srgbClr val="002060"/>
                </a:solidFill>
                <a:prstDash val="solid"/>
              </a:ln>
              <a:solidFill>
                <a:srgbClr val="34FEF8"/>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55" presetClass="entr" presetSubtype="0" fill="hold" grpId="0" nodeType="afterEffect">
                                  <p:stCondLst>
                                    <p:cond delay="75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11087" y="1281920"/>
            <a:ext cx="8712679" cy="4524315"/>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Chapters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1-5</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are a powerful, though general, statement of the hopes and realities of Judah’s situation. The section moves back and forth between the two themes of doom and deliverance.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6042038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219407"/>
            <a:ext cx="9144000" cy="1754326"/>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Chapter 1</a:t>
            </a:r>
          </a:p>
          <a:p>
            <a:pPr algn="ctr"/>
            <a:r>
              <a:rPr lang="en-US" sz="5400" b="1" dirty="0">
                <a:ln w="19050">
                  <a:solidFill>
                    <a:srgbClr val="002060"/>
                  </a:solidFill>
                  <a:prstDash val="solid"/>
                </a:ln>
                <a:solidFill>
                  <a:schemeClr val="bg1"/>
                </a:solidFill>
                <a:effectLst>
                  <a:outerShdw blurRad="12700" dist="50800" dir="2700000" algn="tl" rotWithShape="0">
                    <a:schemeClr val="tx1"/>
                  </a:outerShdw>
                </a:effectLst>
              </a:rPr>
              <a:t>I</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ntroduces the Introduction</a:t>
            </a:r>
            <a:endParaRPr lang="en-US" sz="48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30013" y="3097177"/>
            <a:ext cx="8874828" cy="2215991"/>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“…in a very succinct way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chapter 1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details Judah’s situation in God’s sight and calls them to Him”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(p. 54)</a:t>
            </a:r>
          </a:p>
        </p:txBody>
      </p:sp>
      <p:sp>
        <p:nvSpPr>
          <p:cNvPr id="8" name="Rectangle 7"/>
          <p:cNvSpPr/>
          <p:nvPr/>
        </p:nvSpPr>
        <p:spPr>
          <a:xfrm>
            <a:off x="621150" y="5471519"/>
            <a:ext cx="7892553"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Grand Arraignment”</a:t>
            </a:r>
            <a:endParaRPr lang="en-US" sz="48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378267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29797"/>
            <a:ext cx="9144000" cy="166199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Chapter 1</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Sets the Stage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hat Follows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205596" y="1854849"/>
            <a:ext cx="8504208" cy="4914166"/>
          </a:xfrm>
          <a:prstGeom prst="rect">
            <a:avLst/>
          </a:prstGeom>
          <a:noFill/>
        </p:spPr>
        <p:txBody>
          <a:bodyPr wrap="square" lIns="91440" tIns="45720" rIns="91440" bIns="45720">
            <a:spAutoFit/>
          </a:bodyPr>
          <a:lstStyle/>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Declares the inevitable destructive results of forsaking God</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foolishness of rote religion</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necessity of justice</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corruption of leadership</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Through it all the possibility of redemption, return and restoration.</a:t>
            </a:r>
            <a:endParaRPr lang="en-US" sz="32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43700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God’s Denunciation, Plea, and Promise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1:2-31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85944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76712" y="1476756"/>
            <a:ext cx="8790577" cy="4339650"/>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Denunciation – 1:2-9</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God’s charge against Israel: She has forsaken the LORD and is as a result,</a:t>
            </a:r>
            <a:b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b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broken and desolate.</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37603716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35802" y="1476756"/>
            <a:ext cx="8872397" cy="4278094"/>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Plea – 1:10-20</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5300" b="1" dirty="0" smtClean="0">
                <a:ln w="19050">
                  <a:solidFill>
                    <a:srgbClr val="002060"/>
                  </a:solidFill>
                  <a:prstDash val="solid"/>
                </a:ln>
                <a:solidFill>
                  <a:schemeClr val="bg1"/>
                </a:solidFill>
                <a:effectLst>
                  <a:outerShdw blurRad="12700" dist="50800" dir="2700000" algn="tl" rotWithShape="0">
                    <a:schemeClr val="tx1"/>
                  </a:outerShdw>
                </a:effectLst>
              </a:rPr>
              <a:t>God’s plea for Israel to hear, receive instruction, and to take the only reasonable action: obedience and submission.  </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5235988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476756"/>
            <a:ext cx="9144000" cy="4339650"/>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Promise – 1:21-30</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God’s promise of judgment (death) for rebels and sinners, or redemption (life) for repentant ones. </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83829859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2123658"/>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Israel’s Condition</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1:2-9</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561" y="3600414"/>
            <a:ext cx="4566278" cy="2907197"/>
          </a:xfrm>
          <a:prstGeom prst="rect">
            <a:avLst/>
          </a:prstGeom>
          <a:effectLst>
            <a:softEdge rad="190500"/>
          </a:effectLst>
        </p:spPr>
      </p:pic>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572618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21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185" y="3019246"/>
            <a:ext cx="4775387" cy="3657398"/>
          </a:xfrm>
          <a:prstGeom prst="rect">
            <a:avLst/>
          </a:prstGeom>
          <a:effectLst>
            <a:softEdge rad="393700"/>
          </a:effectLst>
        </p:spPr>
      </p:pic>
      <p:sp>
        <p:nvSpPr>
          <p:cNvPr id="13" name="Rectangle 12"/>
          <p:cNvSpPr/>
          <p:nvPr/>
        </p:nvSpPr>
        <p:spPr>
          <a:xfrm>
            <a:off x="184281" y="1281920"/>
            <a:ext cx="8766291" cy="2446824"/>
          </a:xfrm>
          <a:prstGeom prst="rect">
            <a:avLst/>
          </a:prstGeom>
          <a:noFill/>
        </p:spPr>
        <p:txBody>
          <a:bodyPr wrap="square" lIns="91440" tIns="45720" rIns="91440" bIns="45720">
            <a:spAutoFit/>
          </a:bodyPr>
          <a:lstStyle/>
          <a:p>
            <a:pPr algn="just"/>
            <a:r>
              <a:rPr lang="en-US" sz="5100" b="1" dirty="0" smtClean="0">
                <a:ln w="19050">
                  <a:solidFill>
                    <a:srgbClr val="002060"/>
                  </a:solidFill>
                  <a:prstDash val="solid"/>
                </a:ln>
                <a:solidFill>
                  <a:schemeClr val="bg1"/>
                </a:solidFill>
                <a:effectLst>
                  <a:outerShdw blurRad="12700" dist="50800" dir="2700000" algn="tl" rotWithShape="0">
                    <a:schemeClr val="tx1"/>
                  </a:outerShdw>
                </a:effectLst>
              </a:rPr>
              <a:t>“Hear, O heavens, and give ear, O earth! For the LORD has spoken: </a:t>
            </a:r>
            <a:r>
              <a:rPr lang="en-US" sz="5100" b="1" dirty="0" smtClean="0">
                <a:ln w="19050">
                  <a:solidFill>
                    <a:srgbClr val="002060"/>
                  </a:solidFill>
                  <a:prstDash val="solid"/>
                </a:ln>
                <a:solidFill>
                  <a:srgbClr val="FFFF00"/>
                </a:solidFill>
                <a:effectLst>
                  <a:outerShdw blurRad="12700" dist="50800" dir="2700000" algn="tl" rotWithShape="0">
                    <a:schemeClr val="tx1"/>
                  </a:outerShdw>
                </a:effectLst>
              </a:rPr>
              <a:t>(1:2)</a:t>
            </a:r>
            <a:endParaRPr lang="en-US" sz="5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89843944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185" y="3019246"/>
            <a:ext cx="4775387" cy="3657398"/>
          </a:xfrm>
          <a:prstGeom prst="rect">
            <a:avLst/>
          </a:prstGeom>
          <a:effectLst>
            <a:softEdge rad="393700"/>
          </a:effectLst>
        </p:spPr>
      </p:pic>
      <p:sp>
        <p:nvSpPr>
          <p:cNvPr id="13" name="Rectangle 12"/>
          <p:cNvSpPr/>
          <p:nvPr/>
        </p:nvSpPr>
        <p:spPr>
          <a:xfrm>
            <a:off x="184281" y="1213610"/>
            <a:ext cx="8766291" cy="4016484"/>
          </a:xfrm>
          <a:prstGeom prst="rect">
            <a:avLst/>
          </a:prstGeom>
          <a:noFill/>
        </p:spPr>
        <p:txBody>
          <a:bodyPr wrap="square" lIns="91440" tIns="45720" rIns="91440" bIns="45720">
            <a:spAutoFit/>
          </a:bodyPr>
          <a:lstStyle/>
          <a:p>
            <a:pPr algn="just"/>
            <a:r>
              <a:rPr lang="en-US" sz="51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5100" b="1" dirty="0">
                <a:ln w="19050">
                  <a:solidFill>
                    <a:srgbClr val="002060"/>
                  </a:solidFill>
                  <a:prstDash val="solid"/>
                </a:ln>
                <a:solidFill>
                  <a:schemeClr val="bg1"/>
                </a:solidFill>
                <a:effectLst>
                  <a:outerShdw blurRad="12700" dist="50800" dir="2700000" algn="tl" rotWithShape="0">
                    <a:schemeClr val="tx1"/>
                  </a:outerShdw>
                </a:effectLst>
              </a:rPr>
              <a:t>call heaven and earth as witnesses today against you, that I have set before you life and death, blessing and cursing</a:t>
            </a:r>
            <a:r>
              <a:rPr lang="en-US" sz="51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100" b="1" dirty="0" smtClean="0">
                <a:ln w="19050">
                  <a:solidFill>
                    <a:srgbClr val="002060"/>
                  </a:solidFill>
                  <a:prstDash val="solid"/>
                </a:ln>
                <a:solidFill>
                  <a:srgbClr val="FFFF00"/>
                </a:solidFill>
                <a:effectLst>
                  <a:outerShdw blurRad="12700" dist="50800" dir="2700000" algn="tl" rotWithShape="0">
                    <a:schemeClr val="tx1"/>
                  </a:outerShdw>
                </a:effectLst>
              </a:rPr>
              <a:t>(Deut. 30:19)</a:t>
            </a:r>
            <a:endParaRPr lang="en-US" sz="5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1227" y="5313731"/>
            <a:ext cx="8872397" cy="1446550"/>
          </a:xfrm>
          <a:prstGeom prst="rect">
            <a:avLst/>
          </a:prstGeom>
          <a:noFill/>
        </p:spPr>
        <p:txBody>
          <a:bodyPr wrap="square" lIns="91440" tIns="45720" rIns="91440" bIns="45720">
            <a:spAutoFit/>
          </a:bodyPr>
          <a:lstStyle/>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 Covenant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has been broken and its curses have been released.</a:t>
            </a:r>
          </a:p>
        </p:txBody>
      </p:sp>
    </p:spTree>
    <p:extLst>
      <p:ext uri="{BB962C8B-B14F-4D97-AF65-F5344CB8AC3E}">
        <p14:creationId xmlns:p14="http://schemas.microsoft.com/office/powerpoint/2010/main" val="10089315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413606" y="1291590"/>
            <a:ext cx="8316789" cy="2585323"/>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39625" y="101209"/>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Theme and Purpose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1" name="Rectangle 10"/>
          <p:cNvSpPr/>
          <p:nvPr/>
        </p:nvSpPr>
        <p:spPr>
          <a:xfrm>
            <a:off x="705432" y="3814757"/>
            <a:ext cx="773313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34FEF8"/>
                </a:solidFill>
                <a:effectLst>
                  <a:outerShdw blurRad="12700" dist="50800" dir="2700000" algn="tl" rotWithShape="0">
                    <a:schemeClr val="tx1"/>
                  </a:outerShdw>
                </a:effectLst>
              </a:rPr>
              <a:t>A Call to Servanthood</a:t>
            </a:r>
            <a:endParaRPr lang="en-US" sz="6600" b="1" dirty="0">
              <a:ln w="19050">
                <a:solidFill>
                  <a:srgbClr val="002060"/>
                </a:solidFill>
                <a:prstDash val="solid"/>
              </a:ln>
              <a:solidFill>
                <a:srgbClr val="34FEF8"/>
              </a:solidFill>
              <a:effectLst>
                <a:outerShdw blurRad="12700" dist="50800" dir="2700000" algn="tl" rotWithShape="0">
                  <a:schemeClr val="tx1"/>
                </a:outerShdw>
              </a:effectLst>
            </a:endParaRPr>
          </a:p>
        </p:txBody>
      </p:sp>
      <p:sp>
        <p:nvSpPr>
          <p:cNvPr id="13" name="Rectangle 12"/>
          <p:cNvSpPr/>
          <p:nvPr/>
        </p:nvSpPr>
        <p:spPr>
          <a:xfrm>
            <a:off x="381000" y="4991329"/>
            <a:ext cx="8553087" cy="1754326"/>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does sinful Israel become servant Israel?</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319293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8"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185" y="3019246"/>
            <a:ext cx="4775387" cy="3657398"/>
          </a:xfrm>
          <a:prstGeom prst="rect">
            <a:avLst/>
          </a:prstGeom>
          <a:effectLst>
            <a:softEdge rad="393700"/>
          </a:effectLst>
        </p:spPr>
      </p:pic>
      <p:sp>
        <p:nvSpPr>
          <p:cNvPr id="13" name="Rectangle 12"/>
          <p:cNvSpPr/>
          <p:nvPr/>
        </p:nvSpPr>
        <p:spPr>
          <a:xfrm>
            <a:off x="184281" y="1368181"/>
            <a:ext cx="8766291" cy="3231654"/>
          </a:xfrm>
          <a:prstGeom prst="rect">
            <a:avLst/>
          </a:prstGeom>
          <a:noFill/>
        </p:spPr>
        <p:txBody>
          <a:bodyPr wrap="square" lIns="91440" tIns="45720" rIns="91440" bIns="45720">
            <a:spAutoFit/>
          </a:bodyPr>
          <a:lstStyle/>
          <a:p>
            <a:pPr algn="just"/>
            <a:r>
              <a:rPr lang="en-US" sz="5100" b="1" dirty="0" smtClean="0">
                <a:ln w="19050">
                  <a:solidFill>
                    <a:srgbClr val="002060"/>
                  </a:solidFill>
                  <a:prstDash val="solid"/>
                </a:ln>
                <a:solidFill>
                  <a:schemeClr val="bg1"/>
                </a:solidFill>
                <a:effectLst>
                  <a:outerShdw blurRad="12700" dist="50800" dir="2700000" algn="tl" rotWithShape="0">
                    <a:schemeClr val="tx1"/>
                  </a:outerShdw>
                </a:effectLst>
              </a:rPr>
              <a:t>What God’s people are doing is not just a matter of legality, but it is also an offense against nature, contrary to nature.</a:t>
            </a:r>
            <a:endParaRPr lang="en-US" sz="51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27749335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84281" y="1281920"/>
            <a:ext cx="8766291" cy="5262979"/>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have nourished and brought up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children,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have rebelled against Me;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ox knows its owner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donkey its master's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crib;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Israel does not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know, My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people do not consider</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(1:2-3)</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409141303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185" y="3019246"/>
            <a:ext cx="4775387" cy="3657398"/>
          </a:xfrm>
          <a:prstGeom prst="rect">
            <a:avLst/>
          </a:prstGeom>
          <a:effectLst>
            <a:softEdge rad="393700"/>
          </a:effectLst>
        </p:spPr>
      </p:pic>
      <p:sp>
        <p:nvSpPr>
          <p:cNvPr id="13" name="Rectangle 12"/>
          <p:cNvSpPr/>
          <p:nvPr/>
        </p:nvSpPr>
        <p:spPr>
          <a:xfrm>
            <a:off x="184281" y="1368181"/>
            <a:ext cx="8766291" cy="5262979"/>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is natural for a child to submit to a loving nourishing parent, but this is a shocking development: children rebellion against their own parents; an unnatural relationship that even animals know.</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41792750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84281" y="3629323"/>
            <a:ext cx="8766291" cy="2923877"/>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wilderness where you saw how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your God carried you, as a man carries his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son…”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(Deut. 1:31)</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63812" y="1218179"/>
            <a:ext cx="8766291" cy="2215991"/>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“When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Israel was a child, I loved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him,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out of Egypt I called My son</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(Hosea 11:1)</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05129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84281" y="1197330"/>
            <a:ext cx="8766291" cy="5509200"/>
          </a:xfrm>
          <a:prstGeom prst="rect">
            <a:avLst/>
          </a:prstGeom>
          <a:noFill/>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what great nation is there that has God so near to it, as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our God is to us, for whatever reason we may call upon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Him?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what great nation is there that has such statutes and righteous judgments as are in all this law which I set before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(Deut. 4:7-8)</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426893803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84281" y="1347458"/>
            <a:ext cx="8766291" cy="2308324"/>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 am a Father to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Ephraim is My firstborn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(Jer. 31:9)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4281" y="3746231"/>
            <a:ext cx="8766291"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Ezekiel 16:6-14</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04951822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5155257"/>
          </a:xfrm>
          <a:prstGeom prst="rect">
            <a:avLst/>
          </a:prstGeom>
          <a:noFill/>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“Alas</a:t>
            </a:r>
            <a:r>
              <a:rPr lang="en-US" sz="4700" b="1" dirty="0">
                <a:ln w="19050">
                  <a:solidFill>
                    <a:srgbClr val="002060"/>
                  </a:solidFill>
                  <a:prstDash val="solid"/>
                </a:ln>
                <a:solidFill>
                  <a:schemeClr val="bg1"/>
                </a:solidFill>
                <a:effectLst>
                  <a:outerShdw blurRad="12700" dist="50800" dir="2700000" algn="tl" rotWithShape="0">
                    <a:schemeClr val="tx1"/>
                  </a:outerShdw>
                </a:effectLst>
              </a:rPr>
              <a:t>, sinful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nation, a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people laden with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iniquity, a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brood of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evildoers, children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who are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corrupters! They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have forsaken the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they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have </a:t>
            </a:r>
            <a:r>
              <a:rPr lang="en-US" sz="4700" b="1" i="1" dirty="0" smtClean="0">
                <a:ln w="19050">
                  <a:solidFill>
                    <a:srgbClr val="002060"/>
                  </a:solidFill>
                  <a:prstDash val="solid"/>
                </a:ln>
                <a:solidFill>
                  <a:schemeClr val="bg1"/>
                </a:solidFill>
                <a:effectLst>
                  <a:outerShdw blurRad="12700" dist="50800" dir="2700000" algn="tl" rotWithShape="0">
                    <a:schemeClr val="tx1"/>
                  </a:outerShdw>
                </a:effectLst>
              </a:rPr>
              <a:t>turned away from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Holy One of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Israel, they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have turned away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backward.”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(1:4)</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98057783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185" y="3019246"/>
            <a:ext cx="4775387" cy="3657398"/>
          </a:xfrm>
          <a:prstGeom prst="rect">
            <a:avLst/>
          </a:prstGeom>
          <a:effectLst>
            <a:softEdge rad="393700"/>
          </a:effectLst>
        </p:spPr>
      </p:pic>
      <p:sp>
        <p:nvSpPr>
          <p:cNvPr id="13" name="Rectangle 12"/>
          <p:cNvSpPr/>
          <p:nvPr/>
        </p:nvSpPr>
        <p:spPr>
          <a:xfrm>
            <a:off x="184281" y="1368181"/>
            <a:ext cx="8766291" cy="3046988"/>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Verse 4-9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 a lament, a tone of sadness and grief. A powerful piece of poetry that describes Israel’s condition.</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96173" y="4647188"/>
            <a:ext cx="8502770" cy="1569660"/>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“Alas” = “Woe” – a cry of grief and doom, sorrow and death.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8813750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54218" y="2232048"/>
            <a:ext cx="8626415" cy="830997"/>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sinful, guilt-laden, evil, corrupt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533659" y="1216052"/>
            <a:ext cx="8067536" cy="892552"/>
          </a:xfrm>
          <a:prstGeom prst="rect">
            <a:avLst/>
          </a:prstGeom>
          <a:noFill/>
        </p:spPr>
        <p:txBody>
          <a:bodyPr wrap="square" lIns="91440" tIns="45720" rIns="91440" bIns="45720">
            <a:spAutoFit/>
          </a:bodyPr>
          <a:lstStyle/>
          <a:p>
            <a:pPr algn="ctr"/>
            <a:r>
              <a:rPr lang="en-US" sz="5200" b="1" u="sng" dirty="0" smtClean="0">
                <a:ln w="19050">
                  <a:solidFill>
                    <a:srgbClr val="002060"/>
                  </a:solidFill>
                  <a:prstDash val="solid"/>
                </a:ln>
                <a:solidFill>
                  <a:srgbClr val="FFFF00"/>
                </a:solidFill>
                <a:effectLst>
                  <a:outerShdw blurRad="12700" dist="50800" dir="2700000" algn="tl" rotWithShape="0">
                    <a:schemeClr val="tx1"/>
                  </a:outerShdw>
                </a:effectLst>
              </a:rPr>
              <a:t>Israel’s Condition</a:t>
            </a:r>
            <a:endParaRPr lang="en-US" sz="5200" b="1" u="sng"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254217" y="3186489"/>
            <a:ext cx="8626415" cy="1569660"/>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 series of karate chops:</a:t>
            </a:r>
          </a:p>
          <a:p>
            <a:pPr algn="ctr"/>
            <a:r>
              <a:rPr lang="en-US" sz="4800" b="1" dirty="0">
                <a:ln w="19050">
                  <a:solidFill>
                    <a:srgbClr val="002060"/>
                  </a:solidFill>
                  <a:prstDash val="solid"/>
                </a:ln>
                <a:solidFill>
                  <a:schemeClr val="bg1"/>
                </a:solidFill>
                <a:effectLst>
                  <a:outerShdw blurRad="12700" dist="50800" dir="2700000" algn="tl" rotWithShape="0">
                    <a:schemeClr val="tx1"/>
                  </a:outerShdw>
                </a:effectLst>
              </a:rPr>
              <a:t>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hort, sudden, and devastating</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5" name="Rectangle 14"/>
          <p:cNvSpPr/>
          <p:nvPr/>
        </p:nvSpPr>
        <p:spPr>
          <a:xfrm>
            <a:off x="254217" y="5140297"/>
            <a:ext cx="8626415" cy="830997"/>
          </a:xfrm>
          <a:prstGeom prst="rect">
            <a:avLst/>
          </a:prstGeom>
          <a:noFill/>
        </p:spPr>
        <p:txBody>
          <a:bodyPr wrap="square" lIns="91440" tIns="45720" rIns="91440" bIns="45720">
            <a:spAutoFit/>
          </a:bodyPr>
          <a:lstStyle/>
          <a:p>
            <a:pPr algn="ct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have forsaken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22378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22" presetClass="entr" presetSubtype="1" fill="hold" grpId="0" nodeType="after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736681" y="2380100"/>
            <a:ext cx="5670638"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Judges 10:6-15</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63812" y="1339538"/>
            <a:ext cx="8766291" cy="830997"/>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have forsaken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1736681" y="3438537"/>
            <a:ext cx="5670638"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1 Samuel 12:6-10</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357074" y="5511747"/>
            <a:ext cx="6429853"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 Chronicles 24:23-24</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1357074" y="4498502"/>
            <a:ext cx="6429853"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 Chronicles 21:8-11</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313420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17500"/>
          </a:effectLst>
        </p:spPr>
      </p:pic>
      <p:sp>
        <p:nvSpPr>
          <p:cNvPr id="10" name="Rectangle 9"/>
          <p:cNvSpPr/>
          <p:nvPr/>
        </p:nvSpPr>
        <p:spPr>
          <a:xfrm>
            <a:off x="188855" y="1323175"/>
            <a:ext cx="8766291" cy="5047536"/>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entire book is an appeal to abandon human pride, to trust in the LORD, accept His lordship, and to experience all of life as it was originally meant to be - a reflection of God’s holy image and the role of a servant upon the earth.</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39625" y="101209"/>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Theme and Purpose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12700"/>
          </a:effectLst>
        </p:spPr>
      </p:pic>
    </p:spTree>
    <p:extLst>
      <p:ext uri="{BB962C8B-B14F-4D97-AF65-F5344CB8AC3E}">
        <p14:creationId xmlns:p14="http://schemas.microsoft.com/office/powerpoint/2010/main" val="378618129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267450" y="1281920"/>
            <a:ext cx="8678142" cy="1569660"/>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nation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speaks of political and national identity.</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23725" y="2972750"/>
            <a:ext cx="8896551" cy="815608"/>
          </a:xfrm>
          <a:prstGeom prst="rect">
            <a:avLst/>
          </a:prstGeom>
          <a:noFill/>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children</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speaks of family identity.</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33552" y="3940305"/>
            <a:ext cx="8896551" cy="1508105"/>
          </a:xfrm>
          <a:prstGeom prst="rect">
            <a:avLst/>
          </a:prstGeom>
          <a:noFill/>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They are the opposite of a family. Why? </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9432" y="5631135"/>
            <a:ext cx="7305136" cy="830997"/>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They have forsaken the Lord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67907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750"/>
                                        <p:tgtEl>
                                          <p:spTgt spid="10"/>
                                        </p:tgtEl>
                                      </p:cBhvr>
                                    </p:animEffect>
                                  </p:childTnLst>
                                </p:cTn>
                              </p:par>
                            </p:childTnLst>
                          </p:cTn>
                        </p:par>
                        <p:par>
                          <p:cTn id="13" fill="hold">
                            <p:stCondLst>
                              <p:cond delay="750"/>
                            </p:stCondLst>
                            <p:childTnLst>
                              <p:par>
                                <p:cTn id="14" presetID="42" presetClass="entr" presetSubtype="0"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strVal val="#ppt_x"/>
                                          </p:val>
                                        </p:tav>
                                        <p:tav tm="100000">
                                          <p:val>
                                            <p:strVal val="#ppt_x"/>
                                          </p:val>
                                        </p:tav>
                                      </p:tavLst>
                                    </p:anim>
                                    <p:anim calcmode="lin" valueType="num">
                                      <p:cBhvr>
                                        <p:cTn id="18"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63902" y="1233759"/>
            <a:ext cx="8781690" cy="2215991"/>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nation, God’s children have turned their back on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the Holy One of Israel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47449" y="3477981"/>
            <a:ext cx="8896551" cy="1508105"/>
          </a:xfrm>
          <a:prstGeom prst="rect">
            <a:avLst/>
          </a:prstGeom>
          <a:noFill/>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Israel’s God is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the Holy One</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4600" b="1" dirty="0">
                <a:ln w="19050">
                  <a:solidFill>
                    <a:srgbClr val="002060"/>
                  </a:solidFill>
                  <a:prstDash val="solid"/>
                </a:ln>
                <a:solidFill>
                  <a:schemeClr val="bg1"/>
                </a:solidFill>
                <a:effectLst>
                  <a:outerShdw blurRad="12700" dist="50800" dir="2700000" algn="tl" rotWithShape="0">
                    <a:schemeClr val="tx1"/>
                  </a:outerShdw>
                </a:effectLst>
              </a:rPr>
              <a:t>a</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nd there is no other God.</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381000" y="5170887"/>
            <a:ext cx="8384876" cy="1508105"/>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holy</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 “set apart in essence and</a:t>
            </a:r>
          </a:p>
          <a:p>
            <a:pPr algn="just"/>
            <a:r>
              <a:rPr lang="en-US" sz="4600" b="1" dirty="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character”</a:t>
            </a:r>
            <a:endParaRPr lang="en-US" sz="46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558769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63902" y="1233759"/>
            <a:ext cx="8781690" cy="2923877"/>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verses 5-6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we discover the destructive results of forsaking God, described using the metaphor of health.</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163902" y="4362272"/>
            <a:ext cx="8781690" cy="1508105"/>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nation is desolate, naked and forsaken of God.</a:t>
            </a:r>
            <a:endParaRPr lang="en-US" sz="46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776876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“Why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should you be stricken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again?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revolt more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more. 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whole head 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sick,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whole heart faints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82080655"/>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4524315"/>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“From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sole of the foot even to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head, there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is no soundness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wounds and bruises and putrefying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sores;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have not been closed or bound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up, 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soothed with ointment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554769892"/>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293298" y="1292953"/>
            <a:ext cx="8591910" cy="4939814"/>
          </a:xfrm>
          <a:prstGeom prst="rect">
            <a:avLst/>
          </a:prstGeom>
          <a:noFill/>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Israel’s condition is not merely a matter of disease, but she is also beaten and has suffered injuries received in battle: slash wounds, lacerations and bleeding wounds, the result of a confrontation with the Almighty.</a:t>
            </a:r>
            <a:endParaRPr lang="en-US" sz="45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38110279"/>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293298" y="1292953"/>
            <a:ext cx="8591910" cy="2169825"/>
          </a:xfrm>
          <a:prstGeom prst="rect">
            <a:avLst/>
          </a:prstGeom>
          <a:noFill/>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But how can Israel bear the sufferings which have come upon her because of her rebellion?</a:t>
            </a:r>
            <a:endParaRPr lang="en-US" sz="45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293298" y="3625758"/>
            <a:ext cx="8591910" cy="2169825"/>
          </a:xfrm>
          <a:prstGeom prst="rect">
            <a:avLst/>
          </a:prstGeom>
          <a:noFill/>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The Ideal Servant will bear the sins of His people, “by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His stripes we are healed</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(53:5)</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17807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293298" y="1292953"/>
            <a:ext cx="8591910" cy="2862322"/>
          </a:xfrm>
          <a:prstGeom prst="rect">
            <a:avLst/>
          </a:prstGeom>
          <a:noFill/>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As a result of abandoning God, and treating Him with indifference, the nation is desolate, naked and now forsaken of God.</a:t>
            </a:r>
            <a:endParaRPr lang="en-US" sz="45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271472" y="4292408"/>
            <a:ext cx="8591910" cy="2123658"/>
          </a:xfrm>
          <a:prstGeom prst="rect">
            <a:avLst/>
          </a:prstGeom>
          <a:noFill/>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“Because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you have forsaken the LORD, He also has forsaken you</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(2 Chron. 24:20)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15304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293298" y="1292953"/>
            <a:ext cx="8591910" cy="2862322"/>
          </a:xfrm>
          <a:prstGeom prst="rect">
            <a:avLst/>
          </a:prstGeom>
          <a:noFill/>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As a result of abandoning God, and treating Him with indifference, the nation is desolate, naked and now forsaken of God.</a:t>
            </a:r>
            <a:endParaRPr lang="en-US" sz="45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134327" y="4292408"/>
            <a:ext cx="8866200" cy="2123658"/>
          </a:xfrm>
          <a:prstGeom prst="rect">
            <a:avLst/>
          </a:prstGeom>
          <a:noFill/>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no longer be termed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Forsaken, nor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your land any more be termed 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esolate.”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(Isa. 62:4)</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20520720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785652"/>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country 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desolate, your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cities are burned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fire; Strangers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devour your land in your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presence;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is desolate, as overthrown by strangers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79632079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23" name="Rectangle 22"/>
          <p:cNvSpPr/>
          <p:nvPr/>
        </p:nvSpPr>
        <p:spPr>
          <a:xfrm>
            <a:off x="157809" y="1253535"/>
            <a:ext cx="8828383" cy="5262979"/>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Isaiah</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ntroduces the problem: proud, arrogant sinful Israel is anything but the servant of God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(1-5)</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34FEF8"/>
                </a:solidFill>
                <a:effectLst>
                  <a:outerShdw blurRad="12700" dist="50800" dir="2700000" algn="tl" rotWithShape="0">
                    <a:schemeClr val="tx1"/>
                  </a:outerShdw>
                </a:effectLst>
              </a:rPr>
              <a:t>The answer is God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(6),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God who has the</a:t>
            </a:r>
            <a:r>
              <a:rPr lang="en-US" sz="4800" b="1" dirty="0" smtClean="0">
                <a:ln w="19050">
                  <a:solidFill>
                    <a:srgbClr val="002060"/>
                  </a:solidFill>
                  <a:prstDash val="solid"/>
                </a:ln>
                <a:solidFill>
                  <a:srgbClr val="34FEF8"/>
                </a:solidFill>
                <a:effectLst>
                  <a:outerShdw blurRad="12700" dist="50800" dir="2700000" algn="tl" rotWithShape="0">
                    <a:schemeClr val="tx1"/>
                  </a:outerShdw>
                </a:effectLst>
              </a:rPr>
              <a:t> power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(7-39)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the </a:t>
            </a:r>
            <a:r>
              <a:rPr lang="en-US" sz="4800" b="1" dirty="0" smtClean="0">
                <a:ln w="19050">
                  <a:solidFill>
                    <a:srgbClr val="002060"/>
                  </a:solidFill>
                  <a:prstDash val="solid"/>
                </a:ln>
                <a:solidFill>
                  <a:srgbClr val="34FEF8"/>
                </a:solidFill>
                <a:effectLst>
                  <a:outerShdw blurRad="12700" dist="50800" dir="2700000" algn="tl" rotWithShape="0">
                    <a:schemeClr val="tx1"/>
                  </a:outerShdw>
                </a:effectLst>
              </a:rPr>
              <a:t>grace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(40-66)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 make the impossible, possible.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39625" y="101209"/>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Theme and Purpose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90464491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293298" y="1292953"/>
            <a:ext cx="8591910" cy="2862322"/>
          </a:xfrm>
          <a:prstGeom prst="rect">
            <a:avLst/>
          </a:prstGeom>
          <a:noFill/>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verses 7-9</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the prophet changes imagery, from a injured body to a desolation of a conquered land, by a major military invasion.</a:t>
            </a:r>
            <a:endParaRPr lang="en-US" sz="45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966159" y="4331929"/>
            <a:ext cx="7418716" cy="800219"/>
          </a:xfrm>
          <a:prstGeom prst="rect">
            <a:avLst/>
          </a:prstGeom>
          <a:noFill/>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Desolation was nothing new</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858069" y="5439395"/>
            <a:ext cx="7418716" cy="800219"/>
          </a:xfrm>
          <a:prstGeom prst="rect">
            <a:avLst/>
          </a:prstGeom>
          <a:noFill/>
        </p:spPr>
        <p:txBody>
          <a:bodyPr wrap="square" lIns="91440" tIns="45720" rIns="91440" bIns="45720">
            <a:spAutoFit/>
          </a:bodyPr>
          <a:lstStyle/>
          <a:p>
            <a:pPr algn="ct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2 Chronicles 25:21-24</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44684529"/>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daughter of Zion is left as a booth in a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vineyard, as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 hut in a garden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cucumbers, as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 besieged city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433" y="3958664"/>
            <a:ext cx="3483655" cy="2609339"/>
          </a:xfrm>
          <a:prstGeom prst="rect">
            <a:avLst/>
          </a:prstGeom>
          <a:effectLst>
            <a:softEdge rad="190500"/>
          </a:effectLst>
        </p:spPr>
      </p:pic>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4" name="Rectangle 13"/>
          <p:cNvSpPr/>
          <p:nvPr/>
        </p:nvSpPr>
        <p:spPr>
          <a:xfrm>
            <a:off x="467263" y="4484601"/>
            <a:ext cx="3701450" cy="2123658"/>
          </a:xfrm>
          <a:prstGeom prst="rect">
            <a:avLst/>
          </a:prstGeom>
          <a:noFill/>
        </p:spPr>
        <p:txBody>
          <a:bodyPr wrap="square" lIns="91440" tIns="45720" rIns="91440" bIns="45720">
            <a:spAutoFit/>
          </a:bodyPr>
          <a:lstStyle/>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Small, but</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not completely destroyed</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75776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350" y="4755829"/>
            <a:ext cx="3311750" cy="1920815"/>
          </a:xfrm>
          <a:prstGeom prst="rect">
            <a:avLst/>
          </a:prstGeom>
          <a:effectLst>
            <a:softEdge rad="190500"/>
          </a:effectLst>
        </p:spPr>
      </p:pic>
      <p:sp>
        <p:nvSpPr>
          <p:cNvPr id="13" name="Rectangle 12"/>
          <p:cNvSpPr/>
          <p:nvPr/>
        </p:nvSpPr>
        <p:spPr>
          <a:xfrm>
            <a:off x="153901" y="1281920"/>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“Unless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LORD of hosts 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left to us a very small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remnant, we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would have become like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Sodom, we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would have been made like Gomorrah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86327957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276045" y="1292953"/>
            <a:ext cx="8591910" cy="2862322"/>
          </a:xfrm>
          <a:prstGeom prst="rect">
            <a:avLst/>
          </a:prstGeom>
          <a:noFill/>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God could have left his people like Sodom and Gomorrah – extinct, but He did not, He spared a very remnant – a survivor.</a:t>
            </a:r>
            <a:endParaRPr lang="en-US" sz="45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319896" y="4318255"/>
            <a:ext cx="8504208" cy="2215991"/>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This was not an act of weakness, He is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of host – a vast army.</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193587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59328" y="1390492"/>
            <a:ext cx="8816196"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God’s Desire: Justice, not Hypocritical Worship</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1:10-20</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996" y="4593982"/>
            <a:ext cx="3110861" cy="2057019"/>
          </a:xfrm>
          <a:prstGeom prst="rect">
            <a:avLst/>
          </a:prstGeom>
          <a:effectLst>
            <a:softEdge rad="190500"/>
          </a:effectLst>
        </p:spPr>
      </p:pic>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3202474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84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163903" y="1292953"/>
            <a:ext cx="8732650" cy="1477328"/>
          </a:xfrm>
          <a:prstGeom prst="rect">
            <a:avLst/>
          </a:prstGeom>
          <a:noFill/>
        </p:spPr>
        <p:txBody>
          <a:bodyPr wrap="square" lIns="91440" tIns="45720" rIns="91440" bIns="45720">
            <a:spAutoFit/>
          </a:bodyPr>
          <a:lstStyle/>
          <a:p>
            <a:pPr algn="just">
              <a:spcAft>
                <a:spcPts val="600"/>
              </a:spcAft>
            </a:pP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In this section Isaiah lays out two ways of relating to God:</a:t>
            </a:r>
          </a:p>
        </p:txBody>
      </p:sp>
    </p:spTree>
    <p:extLst>
      <p:ext uri="{BB962C8B-B14F-4D97-AF65-F5344CB8AC3E}">
        <p14:creationId xmlns:p14="http://schemas.microsoft.com/office/powerpoint/2010/main" val="3093641261"/>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138023" y="1292953"/>
            <a:ext cx="8790317" cy="4447371"/>
          </a:xfrm>
          <a:prstGeom prst="rect">
            <a:avLst/>
          </a:prstGeom>
          <a:noFill/>
        </p:spPr>
        <p:txBody>
          <a:bodyPr wrap="square" lIns="91440" tIns="45720" rIns="91440" bIns="45720">
            <a:spAutoFit/>
          </a:bodyPr>
          <a:lstStyle/>
          <a:p>
            <a:pPr algn="just">
              <a:spcAft>
                <a:spcPts val="600"/>
              </a:spcAft>
            </a:pP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In this section Isaiah lays out two ways of relating to God:</a:t>
            </a:r>
          </a:p>
          <a:p>
            <a:pPr marL="685800" indent="-685800" algn="just">
              <a:spcAft>
                <a:spcPts val="1200"/>
              </a:spcAft>
              <a:buClr>
                <a:srgbClr val="FFFF00"/>
              </a:buClr>
              <a:buSzPct val="90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through religious ceremonies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(10-15)</a:t>
            </a:r>
          </a:p>
          <a:p>
            <a:pPr marL="685800" indent="-685800" algn="just">
              <a:spcAft>
                <a:spcPts val="1200"/>
              </a:spcAft>
              <a:buClr>
                <a:srgbClr val="FFFF00"/>
              </a:buClr>
              <a:buSzPct val="90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through a life of ethical purity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(16-17)</a:t>
            </a:r>
            <a:endParaRPr lang="en-US" sz="9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just">
              <a:spcAft>
                <a:spcPts val="800"/>
              </a:spcAft>
              <a:buClr>
                <a:srgbClr val="FFFF00"/>
              </a:buClr>
              <a:buSzPct val="90000"/>
            </a:pP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 closes with a challenge to choose between the two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(18-20)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711403"/>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72529" y="1476756"/>
            <a:ext cx="8816196" cy="2123658"/>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Folly of Empty Cult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1:10-17</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338" y="3723858"/>
            <a:ext cx="5408577" cy="2829342"/>
          </a:xfrm>
          <a:prstGeom prst="rect">
            <a:avLst/>
          </a:prstGeom>
          <a:effectLst>
            <a:softEdge rad="190500"/>
          </a:effectLst>
        </p:spPr>
      </p:pic>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3973497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“Hear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word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rulers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Sodom; Give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ear to the law of our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people of Gomorrah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(1:10)</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735047" y="4656224"/>
            <a:ext cx="7664760"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Spiritually speaking Israel is Sodom and Gomorrah.</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529507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“Hear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word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rulers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Sodom; Give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ear to the law of our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people of Gomorrah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(1:10)</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1526188" y="4480855"/>
            <a:ext cx="6091624" cy="2123658"/>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God’s “</a:t>
            </a:r>
            <a:r>
              <a:rPr lang="en-US" sz="4400" b="1" dirty="0" err="1" smtClean="0">
                <a:ln w="19050">
                  <a:solidFill>
                    <a:srgbClr val="002060"/>
                  </a:solidFill>
                  <a:prstDash val="solid"/>
                </a:ln>
                <a:solidFill>
                  <a:srgbClr val="FFFF00"/>
                </a:solidFill>
                <a:effectLst>
                  <a:outerShdw blurRad="12700" dist="50800" dir="2700000" algn="tl" rotWithShape="0">
                    <a:schemeClr val="tx1"/>
                  </a:outerShdw>
                </a:effectLst>
              </a:rPr>
              <a:t>tora</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has to do with character, attitudes and relationships.</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5875251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23" name="Rectangle 22"/>
          <p:cNvSpPr/>
          <p:nvPr/>
        </p:nvSpPr>
        <p:spPr>
          <a:xfrm>
            <a:off x="375749" y="1049670"/>
            <a:ext cx="8474953" cy="1384995"/>
          </a:xfrm>
          <a:prstGeom prst="rect">
            <a:avLst/>
          </a:prstGeom>
          <a:noFill/>
        </p:spPr>
        <p:txBody>
          <a:bodyPr wrap="square" lIns="91440" tIns="45720" rIns="91440" bIns="45720">
            <a:spAutoFit/>
          </a:bodyPr>
          <a:lstStyle/>
          <a:p>
            <a:pPr algn="just"/>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1-5 –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Introduction: The Present and</a:t>
            </a:r>
          </a:p>
          <a:p>
            <a:pPr algn="just"/>
            <a:r>
              <a:rPr lang="en-US" sz="4100" b="1" dirty="0">
                <a:ln w="19050">
                  <a:solidFill>
                    <a:srgbClr val="002060"/>
                  </a:solidFill>
                  <a:prstDash val="solid"/>
                </a:ln>
                <a:solidFill>
                  <a:schemeClr val="bg1"/>
                </a:solidFill>
                <a:effectLst>
                  <a:outerShdw blurRad="12700" dist="50800" dir="2700000" algn="tl" rotWithShape="0">
                    <a:schemeClr val="tx1"/>
                  </a:outerShdw>
                </a:effectLst>
              </a:rPr>
              <a:t>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Future of God’s People</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20" name="Rectangle 19"/>
          <p:cNvSpPr/>
          <p:nvPr/>
        </p:nvSpPr>
        <p:spPr>
          <a:xfrm>
            <a:off x="-39625" y="101209"/>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Broad Outline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24" name="Rectangle 23"/>
          <p:cNvSpPr/>
          <p:nvPr/>
        </p:nvSpPr>
        <p:spPr>
          <a:xfrm>
            <a:off x="377810" y="3136904"/>
            <a:ext cx="8536837" cy="1354217"/>
          </a:xfrm>
          <a:prstGeom prst="rect">
            <a:avLst/>
          </a:prstGeom>
          <a:noFill/>
        </p:spPr>
        <p:txBody>
          <a:bodyPr wrap="square" lIns="91440" tIns="45720" rIns="91440" bIns="45720">
            <a:spAutoFit/>
          </a:bodyPr>
          <a:lstStyle/>
          <a:p>
            <a:pPr algn="just"/>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7-39</a:t>
            </a:r>
            <a:r>
              <a:rPr lang="en-US" sz="4100" b="1" dirty="0">
                <a:ln w="19050">
                  <a:solidFill>
                    <a:srgbClr val="002060"/>
                  </a:solidFill>
                  <a:prstDash val="solid"/>
                </a:ln>
                <a:solidFill>
                  <a:srgbClr val="FFFF00"/>
                </a:solidFill>
                <a:effectLst>
                  <a:outerShdw blurRad="12700" dist="50800" dir="2700000" algn="tl" rotWithShape="0">
                    <a:schemeClr val="tx1"/>
                  </a:outerShdw>
                </a:effectLst>
              </a:rPr>
              <a:t>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Whom shall We Trust? The Basis</a:t>
            </a:r>
          </a:p>
          <a:p>
            <a:pPr algn="just"/>
            <a:r>
              <a:rPr lang="en-US" sz="4100" b="1" dirty="0">
                <a:ln w="19050">
                  <a:solidFill>
                    <a:srgbClr val="002060"/>
                  </a:solidFill>
                  <a:prstDash val="solid"/>
                </a:ln>
                <a:solidFill>
                  <a:schemeClr val="bg1"/>
                </a:solidFill>
                <a:effectLst>
                  <a:outerShdw blurRad="12700" dist="50800" dir="2700000" algn="tl" rotWithShape="0">
                    <a:schemeClr val="tx1"/>
                  </a:outerShdw>
                </a:effectLst>
              </a:rPr>
              <a:t>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for Servanthood</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26" name="Rectangle 25"/>
          <p:cNvSpPr/>
          <p:nvPr/>
        </p:nvSpPr>
        <p:spPr>
          <a:xfrm>
            <a:off x="375749" y="2358891"/>
            <a:ext cx="8538898" cy="738664"/>
          </a:xfrm>
          <a:prstGeom prst="rect">
            <a:avLst/>
          </a:prstGeom>
          <a:noFill/>
        </p:spPr>
        <p:txBody>
          <a:bodyPr wrap="square" lIns="91440" tIns="45720" rIns="91440" bIns="45720">
            <a:spAutoFit/>
          </a:bodyPr>
          <a:lstStyle/>
          <a:p>
            <a:pPr algn="just"/>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6 -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A Call to Servanthood</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375749" y="4565152"/>
            <a:ext cx="8737771" cy="723275"/>
          </a:xfrm>
          <a:prstGeom prst="rect">
            <a:avLst/>
          </a:prstGeom>
          <a:noFill/>
        </p:spPr>
        <p:txBody>
          <a:bodyPr wrap="square" lIns="91440" tIns="45720" rIns="91440" bIns="45720">
            <a:spAutoFit/>
          </a:bodyPr>
          <a:lstStyle/>
          <a:p>
            <a:pPr algn="just"/>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40-55 -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The Vocation of Servanthood</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375749" y="5362458"/>
            <a:ext cx="8277172" cy="1354217"/>
          </a:xfrm>
          <a:prstGeom prst="rect">
            <a:avLst/>
          </a:prstGeom>
          <a:noFill/>
        </p:spPr>
        <p:txBody>
          <a:bodyPr wrap="square" lIns="91440" tIns="45720" rIns="91440" bIns="45720">
            <a:spAutoFit/>
          </a:bodyPr>
          <a:lstStyle/>
          <a:p>
            <a:pPr algn="just"/>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56-66</a:t>
            </a:r>
            <a:r>
              <a:rPr lang="en-US" sz="4100" b="1" dirty="0">
                <a:ln w="19050">
                  <a:solidFill>
                    <a:srgbClr val="002060"/>
                  </a:solidFill>
                  <a:prstDash val="solid"/>
                </a:ln>
                <a:solidFill>
                  <a:srgbClr val="FFFF00"/>
                </a:solidFill>
                <a:effectLst>
                  <a:outerShdw blurRad="12700" dist="50800" dir="2700000" algn="tl" rotWithShape="0">
                    <a:schemeClr val="tx1"/>
                  </a:outerShdw>
                </a:effectLst>
              </a:rPr>
              <a:t>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The Marks of Servanthood:</a:t>
            </a:r>
          </a:p>
          <a:p>
            <a:pPr algn="just"/>
            <a:r>
              <a:rPr lang="en-US" sz="4100" b="1" dirty="0">
                <a:ln w="19050">
                  <a:solidFill>
                    <a:srgbClr val="002060"/>
                  </a:solidFill>
                  <a:prstDash val="solid"/>
                </a:ln>
                <a:solidFill>
                  <a:schemeClr val="bg1"/>
                </a:solidFill>
                <a:effectLst>
                  <a:outerShdw blurRad="12700" dist="50800" dir="2700000" algn="tl" rotWithShape="0">
                    <a:schemeClr val="tx1"/>
                  </a:outerShdw>
                </a:effectLst>
              </a:rPr>
              <a:t>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Divine Character</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2733416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7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75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92953"/>
            <a:ext cx="8876202" cy="5016758"/>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“To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what purpose is the multitude of your sacrifices to Me</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Says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LORD. ‘I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have had enough of burnt offerings of rams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 fat of fed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cattle. I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do not delight in the blood of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bulls, or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of lambs or goats. When you come to appear before Me, who has required this from your hand, to trample My courts</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3200" b="1" dirty="0" smtClean="0">
                <a:ln w="19050">
                  <a:solidFill>
                    <a:srgbClr val="002060"/>
                  </a:solidFill>
                  <a:prstDash val="solid"/>
                </a:ln>
                <a:solidFill>
                  <a:srgbClr val="FFFF00"/>
                </a:solidFill>
                <a:effectLst>
                  <a:outerShdw blurRad="12700" dist="50800" dir="2700000" algn="tl" rotWithShape="0">
                    <a:schemeClr val="tx1"/>
                  </a:outerShdw>
                </a:effectLst>
              </a:rPr>
              <a:t>(11-12)</a:t>
            </a:r>
            <a:endParaRPr lang="en-US" sz="3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172729172"/>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5139869"/>
          </a:xfrm>
          <a:prstGeom prst="rect">
            <a:avLst/>
          </a:prstGeom>
          <a:noFill/>
          <a:effectLst>
            <a:softEdge rad="127000"/>
          </a:effectLst>
        </p:spPr>
        <p:txBody>
          <a:bodyPr wrap="square" lIns="91440" tIns="45720" rIns="91440" bIns="45720">
            <a:spAutoFit/>
          </a:bodyPr>
          <a:lstStyle/>
          <a:p>
            <a:pPr algn="just"/>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“Bring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no more futile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sacrifices; Incense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is an abomination to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Me. The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New Moons, the Sabbaths, and the calling of assemblies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I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cannot endure iniquity and the sacred meeting. Your New Moons and your appointed feasts  My soul hates; They are a trouble to Me, I am weary of bearing them</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(13-14)</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632596243"/>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323987"/>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“When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you spread out your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hands, I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hide My eyes from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you; Even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though you make many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prayers, I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not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hear. Your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hands are full of blood</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(1:15)</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49881705"/>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49327" y="1359558"/>
            <a:ext cx="8836199"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reader gets the impression of an endless round of activities all repeated continuously to no effect, sin was left unchallenged and unchanged, no wonder God had grown tired of it all. </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56974715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49327" y="1359558"/>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After showing what God does not want Isaiah turns to show what he does desire, what pleasing Him, what gains His favor.</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690002770"/>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5047536"/>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“Wash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yourselves, make yourselves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clean; Put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away the evil of your doings from before My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eyes. Cease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to do evil, 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earn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to do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good; Seek justice, rebuke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oppressor</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Defend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fatherless, plead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for the widow</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(1:16-17)</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885112391"/>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631763"/>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has shown you, O man, what 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good;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what does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require of you b</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ut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to do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justly, to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love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mercy,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to walk humbly with your God</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(Micah 6:8)</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168971501"/>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4339650"/>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references here is to repentance, that begins with a change of attitude but also includes a change in behavior in order to avoid the wrath of God, the forsaking of God.</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599484216"/>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In light of Israel’s condition there is only one intelligent course of action – </a:t>
            </a: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800132" y="3713688"/>
            <a:ext cx="7543736" cy="830997"/>
          </a:xfrm>
          <a:prstGeom prst="rect">
            <a:avLst/>
          </a:prstGeom>
          <a:noFill/>
          <a:effectLst>
            <a:softEdge rad="127000"/>
          </a:effectLst>
        </p:spPr>
        <p:txBody>
          <a:bodyPr wrap="square" lIns="91440" tIns="45720" rIns="91440" bIns="45720">
            <a:spAutoFit/>
          </a:bodyPr>
          <a:lstStyle/>
          <a:p>
            <a:pPr algn="ctr"/>
            <a:r>
              <a:rPr lang="en-US" sz="4800" b="1" dirty="0">
                <a:ln w="19050">
                  <a:solidFill>
                    <a:srgbClr val="002060"/>
                  </a:solidFill>
                  <a:prstDash val="solid"/>
                </a:ln>
                <a:solidFill>
                  <a:srgbClr val="FFFF00"/>
                </a:solidFill>
                <a:effectLst>
                  <a:outerShdw blurRad="12700" dist="50800" dir="2700000" algn="tl" rotWithShape="0">
                    <a:schemeClr val="tx1"/>
                  </a:outerShdw>
                </a:effectLst>
              </a:rPr>
              <a:t>O</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bedience and Submission</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38952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72529" y="1476756"/>
            <a:ext cx="8816196" cy="2046714"/>
          </a:xfrm>
          <a:prstGeom prst="rect">
            <a:avLst/>
          </a:prstGeom>
          <a:noFill/>
        </p:spPr>
        <p:txBody>
          <a:bodyPr wrap="square" lIns="91440" tIns="45720" rIns="91440" bIns="45720">
            <a:spAutoFit/>
          </a:bodyPr>
          <a:lstStyle/>
          <a:p>
            <a:pPr algn="ctr"/>
            <a:r>
              <a:rPr lang="en-US" sz="6100" b="1" dirty="0" smtClean="0">
                <a:ln w="19050">
                  <a:solidFill>
                    <a:srgbClr val="002060"/>
                  </a:solidFill>
                  <a:prstDash val="solid"/>
                </a:ln>
                <a:solidFill>
                  <a:schemeClr val="bg1"/>
                </a:solidFill>
                <a:effectLst>
                  <a:outerShdw blurRad="12700" dist="50800" dir="2700000" algn="tl" rotWithShape="0">
                    <a:schemeClr val="tx1"/>
                  </a:outerShdw>
                </a:effectLst>
              </a:rPr>
              <a:t>The Wisdom of Obedience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1:18-20</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270" y="3646914"/>
            <a:ext cx="5046713" cy="2836747"/>
          </a:xfrm>
          <a:prstGeom prst="rect">
            <a:avLst/>
          </a:prstGeom>
          <a:effectLst>
            <a:softEdge rad="190500"/>
          </a:effectLst>
        </p:spPr>
      </p:pic>
      <p:sp>
        <p:nvSpPr>
          <p:cNvPr id="13" name="Rectangle 12"/>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827471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23" name="Rectangle 22"/>
          <p:cNvSpPr/>
          <p:nvPr/>
        </p:nvSpPr>
        <p:spPr>
          <a:xfrm>
            <a:off x="359570" y="1250953"/>
            <a:ext cx="8632030" cy="769441"/>
          </a:xfrm>
          <a:prstGeom prst="rect">
            <a:avLst/>
          </a:prstGeom>
          <a:noFill/>
        </p:spPr>
        <p:txBody>
          <a:bodyPr wrap="square" lIns="91440" tIns="45720" rIns="91440" bIns="45720">
            <a:spAutoFit/>
          </a:bodyPr>
          <a:lstStyle/>
          <a:p>
            <a:pPr algn="just"/>
            <a:r>
              <a:rPr lang="en-US" sz="4400" b="1" dirty="0" smtClean="0">
                <a:ln w="19050">
                  <a:solidFill>
                    <a:srgbClr val="002060"/>
                  </a:solidFill>
                  <a:prstDash val="solid"/>
                </a:ln>
                <a:solidFill>
                  <a:srgbClr val="FFC000"/>
                </a:solidFill>
                <a:effectLst>
                  <a:outerShdw blurRad="12700" dist="50800" dir="2700000" algn="tl" rotWithShape="0">
                    <a:schemeClr val="tx1"/>
                  </a:outerShdw>
                </a:effectLst>
              </a:rPr>
              <a:t>1-6</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inful Nation and a Holy God</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20" name="Rectangle 19"/>
          <p:cNvSpPr/>
          <p:nvPr/>
        </p:nvSpPr>
        <p:spPr>
          <a:xfrm>
            <a:off x="-39625" y="101209"/>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General Outline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24" name="Rectangle 23"/>
          <p:cNvSpPr/>
          <p:nvPr/>
        </p:nvSpPr>
        <p:spPr>
          <a:xfrm>
            <a:off x="359568" y="2117431"/>
            <a:ext cx="7980099" cy="769441"/>
          </a:xfrm>
          <a:prstGeom prst="rect">
            <a:avLst/>
          </a:prstGeom>
          <a:noFill/>
        </p:spPr>
        <p:txBody>
          <a:bodyPr wrap="square" lIns="91440" tIns="45720" rIns="91440" bIns="45720">
            <a:spAutoFit/>
          </a:bodyPr>
          <a:lstStyle/>
          <a:p>
            <a:pPr algn="just"/>
            <a:r>
              <a:rPr lang="en-US" sz="4400" b="1" dirty="0" smtClean="0">
                <a:ln w="19050">
                  <a:solidFill>
                    <a:srgbClr val="002060"/>
                  </a:solidFill>
                  <a:prstDash val="solid"/>
                </a:ln>
                <a:solidFill>
                  <a:srgbClr val="FFC000"/>
                </a:solidFill>
                <a:effectLst>
                  <a:outerShdw blurRad="12700" dist="50800" dir="2700000" algn="tl" rotWithShape="0">
                    <a:schemeClr val="tx1"/>
                  </a:outerShdw>
                </a:effectLst>
              </a:rPr>
              <a:t>7-39</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God is Trustworthy</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26" name="Rectangle 25"/>
          <p:cNvSpPr/>
          <p:nvPr/>
        </p:nvSpPr>
        <p:spPr>
          <a:xfrm>
            <a:off x="359568" y="2983909"/>
            <a:ext cx="8538898" cy="769441"/>
          </a:xfrm>
          <a:prstGeom prst="rect">
            <a:avLst/>
          </a:prstGeom>
          <a:noFill/>
        </p:spPr>
        <p:txBody>
          <a:bodyPr wrap="square" lIns="91440" tIns="45720" rIns="91440" bIns="45720">
            <a:spAutoFit/>
          </a:bodyPr>
          <a:lstStyle/>
          <a:p>
            <a:pPr algn="just"/>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40-48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God’s Greatness and Love</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27" name="Rectangle 26"/>
          <p:cNvSpPr/>
          <p:nvPr/>
        </p:nvSpPr>
        <p:spPr>
          <a:xfrm>
            <a:off x="359568" y="3850387"/>
            <a:ext cx="8538898" cy="769441"/>
          </a:xfrm>
          <a:prstGeom prst="rect">
            <a:avLst/>
          </a:prstGeom>
          <a:noFill/>
        </p:spPr>
        <p:txBody>
          <a:bodyPr wrap="square" lIns="91440" tIns="45720" rIns="91440" bIns="45720">
            <a:spAutoFit/>
          </a:bodyPr>
          <a:lstStyle/>
          <a:p>
            <a:pPr algn="just"/>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49-55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The Idea Servant</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28" name="Rectangle 27"/>
          <p:cNvSpPr/>
          <p:nvPr/>
        </p:nvSpPr>
        <p:spPr>
          <a:xfrm>
            <a:off x="359568" y="4716865"/>
            <a:ext cx="8753951" cy="769441"/>
          </a:xfrm>
          <a:prstGeom prst="rect">
            <a:avLst/>
          </a:prstGeom>
          <a:noFill/>
        </p:spPr>
        <p:txBody>
          <a:bodyPr wrap="square" lIns="91440" tIns="45720" rIns="91440" bIns="45720">
            <a:spAutoFit/>
          </a:bodyPr>
          <a:lstStyle/>
          <a:p>
            <a:pPr algn="just"/>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56-65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The Living Out of Servanthood</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29" name="Rectangle 28"/>
          <p:cNvSpPr/>
          <p:nvPr/>
        </p:nvSpPr>
        <p:spPr>
          <a:xfrm>
            <a:off x="359568" y="5583343"/>
            <a:ext cx="8538898" cy="769441"/>
          </a:xfrm>
          <a:prstGeom prst="rect">
            <a:avLst/>
          </a:prstGeom>
          <a:noFill/>
        </p:spPr>
        <p:txBody>
          <a:bodyPr wrap="square" lIns="91440" tIns="45720" rIns="91440" bIns="45720">
            <a:spAutoFit/>
          </a:bodyPr>
          <a:lstStyle/>
          <a:p>
            <a:pPr algn="just"/>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66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The Climax – God Glory</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4205657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75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75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7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75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8" grpId="0"/>
      <p:bldP spid="29"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“Come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now, and let us reason together</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Says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‘though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your sins are like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scarlet,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as white as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snow; though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are red like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crimson,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as wool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375598680"/>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“If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are willing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obedient,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eat the good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land;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if you refuse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rebel,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devoured by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sword’;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mouth of the LORD has spoken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(1:19-20)</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167842231"/>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295988" y="1281920"/>
            <a:ext cx="8552024"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seems evident that God’s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fellowship) forgiveness is conditioned on a willing disposition and obedience to what he desires. This is what restores our personal (family) relationship.</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884159852"/>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1538883"/>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These are the steps sinful Israel can become servant Israel. </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2972750"/>
            <a:ext cx="8836199" cy="226215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These are the steps we need to take in order for us transform ourselves from sinners to servants.</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66661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Rectangle 2"/>
          <p:cNvSpPr/>
          <p:nvPr/>
        </p:nvSpPr>
        <p:spPr>
          <a:xfrm>
            <a:off x="0" y="0"/>
            <a:ext cx="91440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7010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5422690"/>
      </p:ext>
    </p:extLst>
  </p:cSld>
  <p:clrMapOvr>
    <a:masterClrMapping/>
  </p:clrMapOvr>
  <mc:AlternateContent xmlns:mc="http://schemas.openxmlformats.org/markup-compatibility/2006" xmlns:p14="http://schemas.microsoft.com/office/powerpoint/2010/main">
    <mc:Choice Requires="p14">
      <p:transition spd="slow" p14:dur="2000">
        <p14:vortex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23" name="Rectangle 22"/>
          <p:cNvSpPr/>
          <p:nvPr/>
        </p:nvSpPr>
        <p:spPr>
          <a:xfrm>
            <a:off x="122753" y="1210392"/>
            <a:ext cx="8828383" cy="3170099"/>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 Miniature Bible</a:t>
            </a:r>
          </a:p>
          <a:p>
            <a:pPr algn="ct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66 Chapters</a:t>
            </a:r>
          </a:p>
          <a:p>
            <a:pPr algn="ctr"/>
            <a:r>
              <a:rPr lang="en-US" sz="5000" b="1" dirty="0">
                <a:ln w="19050">
                  <a:solidFill>
                    <a:srgbClr val="002060"/>
                  </a:solidFill>
                  <a:prstDash val="solid"/>
                </a:ln>
                <a:solidFill>
                  <a:schemeClr val="bg1"/>
                </a:solidFill>
                <a:effectLst>
                  <a:outerShdw blurRad="12700" dist="50800" dir="2700000" algn="tl" rotWithShape="0">
                    <a:schemeClr val="tx1"/>
                  </a:outerShdw>
                </a:effectLst>
              </a:rPr>
              <a:t>Divided into Two Sections</a:t>
            </a:r>
          </a:p>
          <a:p>
            <a:pPr algn="ctr"/>
            <a:r>
              <a:rPr lang="en-US" sz="5000" b="1" dirty="0">
                <a:ln w="19050">
                  <a:solidFill>
                    <a:srgbClr val="002060"/>
                  </a:solidFill>
                  <a:prstDash val="solid"/>
                </a:ln>
                <a:solidFill>
                  <a:srgbClr val="FFFF00"/>
                </a:solidFill>
                <a:effectLst>
                  <a:outerShdw blurRad="12700" dist="50800" dir="2700000" algn="tl" rotWithShape="0">
                    <a:schemeClr val="tx1"/>
                  </a:outerShdw>
                </a:effectLst>
              </a:rPr>
              <a:t>39 </a:t>
            </a:r>
            <a:r>
              <a:rPr lang="en-US" sz="5000" b="1" dirty="0" err="1">
                <a:ln w="19050">
                  <a:solidFill>
                    <a:srgbClr val="002060"/>
                  </a:solidFill>
                  <a:prstDash val="solid"/>
                </a:ln>
                <a:solidFill>
                  <a:srgbClr val="FFFF00"/>
                </a:solidFill>
                <a:effectLst>
                  <a:outerShdw blurRad="12700" dist="50800" dir="2700000" algn="tl" rotWithShape="0">
                    <a:schemeClr val="tx1"/>
                  </a:outerShdw>
                </a:effectLst>
              </a:rPr>
              <a:t>Chs</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 and 27 </a:t>
            </a:r>
            <a:r>
              <a:rPr lang="en-US" sz="5000" b="1" dirty="0" err="1">
                <a:ln w="19050">
                  <a:solidFill>
                    <a:srgbClr val="002060"/>
                  </a:solidFill>
                  <a:prstDash val="solid"/>
                </a:ln>
                <a:solidFill>
                  <a:srgbClr val="FFFF00"/>
                </a:solidFill>
                <a:effectLst>
                  <a:outerShdw blurRad="12700" dist="50800" dir="2700000" algn="tl" rotWithShape="0">
                    <a:schemeClr val="tx1"/>
                  </a:outerShdw>
                </a:effectLst>
              </a:rPr>
              <a:t>Chs</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20" name="Rectangle 19"/>
          <p:cNvSpPr/>
          <p:nvPr/>
        </p:nvSpPr>
        <p:spPr>
          <a:xfrm>
            <a:off x="-39625" y="101209"/>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Distinctive Features</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9" name="Rectangle 8"/>
          <p:cNvSpPr/>
          <p:nvPr/>
        </p:nvSpPr>
        <p:spPr>
          <a:xfrm>
            <a:off x="495470" y="4420367"/>
            <a:ext cx="8082951" cy="2308324"/>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Opens with the old heaven and earth and closes with a new heaven and earth.</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4131471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34633" y="1745375"/>
            <a:ext cx="6274735" cy="4810700"/>
          </a:xfrm>
          <a:prstGeom prst="rect">
            <a:avLst/>
          </a:prstGeom>
          <a:effectLst>
            <a:softEdge rad="317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23" name="Rectangle 22"/>
          <p:cNvSpPr/>
          <p:nvPr/>
        </p:nvSpPr>
        <p:spPr>
          <a:xfrm>
            <a:off x="392451" y="1365666"/>
            <a:ext cx="8288991" cy="1569660"/>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Isaiah is quoted some 80 times in the New Testament..</a:t>
            </a:r>
          </a:p>
        </p:txBody>
      </p:sp>
      <p:sp>
        <p:nvSpPr>
          <p:cNvPr id="20" name="Rectangle 19"/>
          <p:cNvSpPr/>
          <p:nvPr/>
        </p:nvSpPr>
        <p:spPr>
          <a:xfrm>
            <a:off x="-39625" y="101209"/>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Distinctive Features</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392451" y="2935326"/>
            <a:ext cx="8288991" cy="1785104"/>
          </a:xfrm>
          <a:prstGeom prst="rect">
            <a:avLst/>
          </a:prstGeom>
          <a:noFill/>
        </p:spPr>
        <p:txBody>
          <a:bodyPr wrap="square" lIns="91440" tIns="45720" rIns="91440" bIns="45720">
            <a:spAutoFit/>
          </a:bodyPr>
          <a:lstStyle/>
          <a:p>
            <a:pPr algn="just"/>
            <a:endParaRPr lang="en-US" sz="14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Quoted 60 times from chapter 53 alone.</a:t>
            </a:r>
          </a:p>
        </p:txBody>
      </p:sp>
    </p:spTree>
    <p:extLst>
      <p:ext uri="{BB962C8B-B14F-4D97-AF65-F5344CB8AC3E}">
        <p14:creationId xmlns:p14="http://schemas.microsoft.com/office/powerpoint/2010/main" val="37720427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387443" y="1338733"/>
            <a:ext cx="8369114" cy="4247317"/>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Introduction:</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Present and Future of God’s People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1:1 – 5:30</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4301306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13047</TotalTime>
  <Words>2483</Words>
  <Application>Microsoft Office PowerPoint</Application>
  <PresentationFormat>On-screen Show (4:3)</PresentationFormat>
  <Paragraphs>200</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181</cp:revision>
  <dcterms:created xsi:type="dcterms:W3CDTF">2013-09-19T14:32:29Z</dcterms:created>
  <dcterms:modified xsi:type="dcterms:W3CDTF">2020-06-16T22:03:30Z</dcterms:modified>
</cp:coreProperties>
</file>